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45" d="100"/>
          <a:sy n="45" d="100"/>
        </p:scale>
        <p:origin x="48" y="10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9989-D7A3-402F-85A4-A9FBF6D4BA96}" type="datetimeFigureOut">
              <a:rPr lang="es-CO" smtClean="0"/>
              <a:t>30/05/2019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9F6A43C4-21F7-411A-BA88-38735D7B5C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2404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9989-D7A3-402F-85A4-A9FBF6D4BA96}" type="datetimeFigureOut">
              <a:rPr lang="es-CO" smtClean="0"/>
              <a:t>30/05/2019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43C4-21F7-411A-BA88-38735D7B5C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64078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9989-D7A3-402F-85A4-A9FBF6D4BA96}" type="datetimeFigureOut">
              <a:rPr lang="es-CO" smtClean="0"/>
              <a:t>30/05/2019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9F6A43C4-21F7-411A-BA88-38735D7B5C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7407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9989-D7A3-402F-85A4-A9FBF6D4BA96}" type="datetimeFigureOut">
              <a:rPr lang="es-CO" smtClean="0"/>
              <a:t>30/05/2019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43C4-21F7-411A-BA88-38735D7B5C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9968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9989-D7A3-402F-85A4-A9FBF6D4BA96}" type="datetimeFigureOut">
              <a:rPr lang="es-CO" smtClean="0"/>
              <a:t>30/05/2019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43C4-21F7-411A-BA88-38735D7B5C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956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9989-D7A3-402F-85A4-A9FBF6D4BA96}" type="datetimeFigureOut">
              <a:rPr lang="es-CO" smtClean="0"/>
              <a:t>30/05/2019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43C4-21F7-411A-BA88-38735D7B5C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92699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9989-D7A3-402F-85A4-A9FBF6D4BA96}" type="datetimeFigureOut">
              <a:rPr lang="es-CO" smtClean="0"/>
              <a:t>30/05/2019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43C4-21F7-411A-BA88-38735D7B5C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59615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9989-D7A3-402F-85A4-A9FBF6D4BA96}" type="datetimeFigureOut">
              <a:rPr lang="es-CO" smtClean="0"/>
              <a:t>30/05/2019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43C4-21F7-411A-BA88-38735D7B5C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3002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9989-D7A3-402F-85A4-A9FBF6D4BA96}" type="datetimeFigureOut">
              <a:rPr lang="es-CO" smtClean="0"/>
              <a:t>30/05/2019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43C4-21F7-411A-BA88-38735D7B5C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29465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9989-D7A3-402F-85A4-A9FBF6D4BA96}" type="datetimeFigureOut">
              <a:rPr lang="es-CO" smtClean="0"/>
              <a:t>30/05/2019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9F6A43C4-21F7-411A-BA88-38735D7B5C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5048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9989-D7A3-402F-85A4-A9FBF6D4BA96}" type="datetimeFigureOut">
              <a:rPr lang="es-CO" smtClean="0"/>
              <a:t>30/05/2019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9F6A43C4-21F7-411A-BA88-38735D7B5C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55353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9989-D7A3-402F-85A4-A9FBF6D4BA96}" type="datetimeFigureOut">
              <a:rPr lang="es-CO" smtClean="0"/>
              <a:t>30/05/2019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F6A43C4-21F7-411A-BA88-38735D7B5CD3}" type="slidenum">
              <a:rPr lang="es-CO" smtClean="0"/>
              <a:t>‹Nº›</a:t>
            </a:fld>
            <a:endParaRPr lang="es-CO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12105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9989-D7A3-402F-85A4-A9FBF6D4BA96}" type="datetimeFigureOut">
              <a:rPr lang="es-CO" smtClean="0"/>
              <a:t>30/05/2019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F6A43C4-21F7-411A-BA88-38735D7B5C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68637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9989-D7A3-402F-85A4-A9FBF6D4BA96}" type="datetimeFigureOut">
              <a:rPr lang="es-CO" smtClean="0"/>
              <a:t>30/05/2019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43C4-21F7-411A-BA88-38735D7B5C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142476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9989-D7A3-402F-85A4-A9FBF6D4BA96}" type="datetimeFigureOut">
              <a:rPr lang="es-CO" smtClean="0"/>
              <a:t>30/05/2019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43C4-21F7-411A-BA88-38735D7B5C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42170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9989-D7A3-402F-85A4-A9FBF6D4BA96}" type="datetimeFigureOut">
              <a:rPr lang="es-CO" smtClean="0"/>
              <a:t>30/05/2019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43C4-21F7-411A-BA88-38735D7B5C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835729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4CA9989-D7A3-402F-85A4-A9FBF6D4BA96}" type="datetimeFigureOut">
              <a:rPr lang="es-CO" smtClean="0"/>
              <a:t>30/05/2019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9F6A43C4-21F7-411A-BA88-38735D7B5C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33847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A9989-D7A3-402F-85A4-A9FBF6D4BA96}" type="datetimeFigureOut">
              <a:rPr lang="es-CO" smtClean="0"/>
              <a:t>30/05/2019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A43C4-21F7-411A-BA88-38735D7B5C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43768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C031CB-DEB3-405F-9996-5322C24A6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031F0E-C3FA-4DAF-BD13-4AC665CFF0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685C68-BF28-4330-A4FE-33ABD8851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9629"/>
            <a:ext cx="11525954" cy="27594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73350E1-40B5-47D9-8DDD-3C2A17B4B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" y="0"/>
            <a:ext cx="11525954" cy="5379499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3A8D91-9600-40C5-9AB6-3424B30C96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3113" y="756005"/>
            <a:ext cx="5874479" cy="1241761"/>
          </a:xfrm>
        </p:spPr>
        <p:txBody>
          <a:bodyPr anchor="b">
            <a:normAutofit/>
          </a:bodyPr>
          <a:lstStyle/>
          <a:p>
            <a:r>
              <a:rPr lang="es-CO" dirty="0">
                <a:solidFill>
                  <a:schemeClr val="accent1"/>
                </a:solidFill>
              </a:rPr>
              <a:t>Juan Sebastián Peña Velandia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E00EFC6-865B-4EFA-8BBF-879D90389E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3113" y="1997765"/>
            <a:ext cx="5872891" cy="2696635"/>
          </a:xfrm>
        </p:spPr>
        <p:txBody>
          <a:bodyPr>
            <a:normAutofit/>
          </a:bodyPr>
          <a:lstStyle/>
          <a:p>
            <a:r>
              <a:rPr lang="es-CO" sz="6000" dirty="0">
                <a:solidFill>
                  <a:srgbClr val="FFFFFF"/>
                </a:solidFill>
              </a:rPr>
              <a:t>La política monetaria del siglo XX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1500D0A-0DCA-4E06-8B25-618E6299C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4686838"/>
            <a:ext cx="1602997" cy="14427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08AC4DC-69B5-4DD1-84BC-850C5A2861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3034068"/>
            <a:ext cx="1602997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60360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3FECAD23-900F-4F1B-A441-6A68749F8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57943801-CAEC-4F98-9332-2A4D91284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8A233090-6C39-4F59-8A0F-86F011A7E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84DCAA0-4BF1-4FB9-97BA-D6BA63041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7876030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044214-51B0-4EF3-852A-3949D5D18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7087552" cy="1080938"/>
          </a:xfrm>
        </p:spPr>
        <p:txBody>
          <a:bodyPr>
            <a:normAutofit/>
          </a:bodyPr>
          <a:lstStyle/>
          <a:p>
            <a:r>
              <a:rPr lang="es-CO"/>
              <a:t>El banco de la república </a:t>
            </a:r>
            <a:endParaRPr lang="es-CO" dirty="0"/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9BC2FEA5-B399-458A-8393-E06CE40DB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7967048" cy="321164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7F9B4E-B304-4201-8F77-D0956608B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6423211" cy="3599316"/>
          </a:xfrm>
        </p:spPr>
        <p:txBody>
          <a:bodyPr>
            <a:normAutofit/>
          </a:bodyPr>
          <a:lstStyle/>
          <a:p>
            <a:r>
              <a:rPr lang="es-CO" sz="2000" dirty="0"/>
              <a:t>Emisiones primarias bajas.</a:t>
            </a:r>
          </a:p>
          <a:p>
            <a:r>
              <a:rPr lang="es-CO" sz="2000" dirty="0"/>
              <a:t>Mal manejo de las captaciones publicas. </a:t>
            </a:r>
          </a:p>
          <a:p>
            <a:r>
              <a:rPr lang="es-CO" sz="2000" dirty="0"/>
              <a:t>Crédito reprimido.</a:t>
            </a:r>
          </a:p>
          <a:p>
            <a:r>
              <a:rPr lang="es-CO" sz="2000" dirty="0"/>
              <a:t>Laxo.</a:t>
            </a:r>
          </a:p>
          <a:p>
            <a:r>
              <a:rPr lang="es-CO" sz="2000" dirty="0"/>
              <a:t>Inflaciones grandes. </a:t>
            </a:r>
          </a:p>
          <a:p>
            <a:endParaRPr lang="es-CO" sz="2000" dirty="0"/>
          </a:p>
        </p:txBody>
      </p:sp>
      <p:pic>
        <p:nvPicPr>
          <p:cNvPr id="1026" name="Picture 2" descr="Resultado de imagen para banco de la republica">
            <a:extLst>
              <a:ext uri="{FF2B5EF4-FFF2-40B4-BE49-F238E27FC236}">
                <a16:creationId xmlns:a16="http://schemas.microsoft.com/office/drawing/2014/main" id="{E35AA284-8BC1-4AD7-85C1-45412FE3E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87091" y="1776629"/>
            <a:ext cx="3358478" cy="3304742"/>
          </a:xfrm>
          <a:prstGeom prst="rect">
            <a:avLst/>
          </a:prstGeo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6296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3F9E774-F054-4892-8E69-C76B2C854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78925"/>
              </a:gs>
              <a:gs pos="50000">
                <a:srgbClr val="D54209"/>
              </a:gs>
              <a:gs pos="100000">
                <a:srgbClr val="8D0000"/>
              </a:gs>
            </a:gsLst>
            <a:lin ang="2520000" scaled="0"/>
          </a:gra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F6A099-2A38-4C66-88FF-FDBCB564E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0D98427-7B26-46E2-93FE-CB8CD3854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5A4233-F980-4EF6-B2C0-D7C63E752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A549D57-EC20-4604-B02B-8BCB9A18F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s-CO" sz="2400">
                <a:solidFill>
                  <a:srgbClr val="FFFFFF"/>
                </a:solidFill>
              </a:rPr>
              <a:t>El banco de la república y el sistema financiero en los años 1929 - 1991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B7E3E62-AACE-4D18-93B3-B4C452E28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6E1647-3DB8-454C-9F56-04F209F52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3656289" cy="3599316"/>
          </a:xfrm>
        </p:spPr>
        <p:txBody>
          <a:bodyPr>
            <a:normAutofit/>
          </a:bodyPr>
          <a:lstStyle/>
          <a:p>
            <a:r>
              <a:rPr lang="es-CO" sz="1400" dirty="0">
                <a:solidFill>
                  <a:srgbClr val="FFFFFF"/>
                </a:solidFill>
              </a:rPr>
              <a:t>Cambia la junta directiva y añaden a las sociedades de agricultores, la federación de cafeteros y las cámaras de comercio. </a:t>
            </a:r>
          </a:p>
          <a:p>
            <a:r>
              <a:rPr lang="es-CO" sz="1400" dirty="0">
                <a:solidFill>
                  <a:srgbClr val="FFFFFF"/>
                </a:solidFill>
              </a:rPr>
              <a:t>Interés nominal: 8.5%</a:t>
            </a:r>
          </a:p>
          <a:p>
            <a:r>
              <a:rPr lang="es-CO" sz="1400" dirty="0">
                <a:solidFill>
                  <a:srgbClr val="FFFFFF"/>
                </a:solidFill>
              </a:rPr>
              <a:t>Interés real: Negativo</a:t>
            </a:r>
          </a:p>
          <a:p>
            <a:r>
              <a:rPr lang="es-CO" sz="1400" dirty="0">
                <a:solidFill>
                  <a:srgbClr val="FFFFFF"/>
                </a:solidFill>
              </a:rPr>
              <a:t>Inflación promedio: Mayor al 14%</a:t>
            </a:r>
          </a:p>
          <a:p>
            <a:endParaRPr lang="es-CO" sz="14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s-CO" sz="1400" dirty="0">
                <a:solidFill>
                  <a:srgbClr val="FFFFFF"/>
                </a:solidFill>
              </a:rPr>
              <a:t>  </a:t>
            </a:r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21B5709-714B-4EA8-8C75-C105D9B4D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6090" y="642795"/>
            <a:ext cx="6272654" cy="5575126"/>
          </a:xfrm>
          <a:prstGeom prst="rect">
            <a:avLst/>
          </a:prstGeom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5851D45-1BE4-4286-BD3A-6C6AAAC9F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3085" y="2116798"/>
            <a:ext cx="5629268" cy="2617609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816350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A3F676-7CA7-427E-8720-BBBDFE88C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Hitos de desarrollo del sistema financiero: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02E83D-E6E3-44AA-8FD3-CCF12C4AC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/>
              <a:t>Reforma bancaria de 1951.</a:t>
            </a:r>
          </a:p>
          <a:p>
            <a:r>
              <a:rPr lang="es-CO" dirty="0"/>
              <a:t>La junta monetaria de 1963.</a:t>
            </a:r>
          </a:p>
          <a:p>
            <a:r>
              <a:rPr lang="es-CO" dirty="0"/>
              <a:t>El banco central independiente. </a:t>
            </a:r>
          </a:p>
        </p:txBody>
      </p:sp>
    </p:spTree>
    <p:extLst>
      <p:ext uri="{BB962C8B-B14F-4D97-AF65-F5344CB8AC3E}">
        <p14:creationId xmlns:p14="http://schemas.microsoft.com/office/powerpoint/2010/main" val="1897502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5A2E78B-2D7C-411B-8016-7034076B0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s-CO" sz="2400"/>
              <a:t>Países del sudeste asiático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2693AB-F74B-4408-BF42-F37C0E8AE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136123" cy="3599316"/>
          </a:xfrm>
        </p:spPr>
        <p:txBody>
          <a:bodyPr>
            <a:normAutofit/>
          </a:bodyPr>
          <a:lstStyle/>
          <a:p>
            <a:r>
              <a:rPr lang="es-CO" sz="1800" dirty="0"/>
              <a:t>Depósitos de valor constante (UPAC)</a:t>
            </a:r>
          </a:p>
          <a:p>
            <a:r>
              <a:rPr lang="es-CO" sz="1800" dirty="0"/>
              <a:t>Bonanzas de exportación.</a:t>
            </a:r>
          </a:p>
          <a:p>
            <a:r>
              <a:rPr lang="es-CO" sz="1800" dirty="0"/>
              <a:t>Sueldos acorde con la inflación.</a:t>
            </a:r>
          </a:p>
          <a:p>
            <a:endParaRPr lang="es-CO" sz="1800" dirty="0"/>
          </a:p>
          <a:p>
            <a:endParaRPr lang="es-CO" sz="1800" dirty="0"/>
          </a:p>
          <a:p>
            <a:endParaRPr lang="es-CO" sz="1800" dirty="0"/>
          </a:p>
        </p:txBody>
      </p:sp>
      <p:pic>
        <p:nvPicPr>
          <p:cNvPr id="4" name="Imagen 3" descr="Imagen que contiene captura de pantalla&#10;&#10;Descripción generada automáticamente">
            <a:extLst>
              <a:ext uri="{FF2B5EF4-FFF2-40B4-BE49-F238E27FC236}">
                <a16:creationId xmlns:a16="http://schemas.microsoft.com/office/drawing/2014/main" id="{939529FF-85CF-4FF9-84FB-CD5725E3A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6090" y="1719793"/>
            <a:ext cx="6303134" cy="3387934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5286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ADD21F-F155-42EE-BB65-E351383EA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La refundación de la independencia del banco de la República.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590823-2167-4AD5-9303-B645BD7F4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CO" dirty="0"/>
              <a:t>Se debilita la junta directiva y la credibilidad del banco, cuando el presidente puede llegar a seleccionar sus directores. </a:t>
            </a:r>
          </a:p>
          <a:p>
            <a:r>
              <a:rPr lang="es-CO" dirty="0"/>
              <a:t>Se reducen los aranceles del 40% al 12%.</a:t>
            </a:r>
          </a:p>
          <a:p>
            <a:r>
              <a:rPr lang="es-CO" dirty="0"/>
              <a:t>Le prohíben al banco hacerle prestamos al gobierno. </a:t>
            </a:r>
          </a:p>
          <a:p>
            <a:r>
              <a:rPr lang="es-CO" dirty="0"/>
              <a:t>1999 contracción económica y desequilibrios macroeconómicos.</a:t>
            </a:r>
          </a:p>
          <a:p>
            <a:r>
              <a:rPr lang="es-CO" dirty="0"/>
              <a:t>Se crea el 2 por mil. </a:t>
            </a:r>
          </a:p>
          <a:p>
            <a:r>
              <a:rPr lang="es-CO" dirty="0"/>
              <a:t>Sacrifican los sectores transables para revaluar el peso. </a:t>
            </a:r>
          </a:p>
          <a:p>
            <a:r>
              <a:rPr lang="es-CO" dirty="0"/>
              <a:t>Constitución de 1991: Emisión de títulos de gobierno y ampliación de crédito privado. </a:t>
            </a:r>
          </a:p>
          <a:p>
            <a:endParaRPr lang="es-CO" dirty="0"/>
          </a:p>
          <a:p>
            <a:endParaRPr lang="es-CO" dirty="0"/>
          </a:p>
          <a:p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36313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4FF978-FCB5-4F0F-BA7F-11ECECADC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err="1"/>
              <a:t>Bibliografia</a:t>
            </a:r>
            <a:r>
              <a:rPr lang="es-CO" dirty="0"/>
              <a:t>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0BE2A2-0A02-49A9-B22A-D385B9E9E3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/>
              <a:t>-Kalmanovitz, S. (</a:t>
            </a:r>
            <a:r>
              <a:rPr lang="es-CO" dirty="0" err="1"/>
              <a:t>edt</a:t>
            </a:r>
            <a:r>
              <a:rPr lang="es-CO" dirty="0"/>
              <a:t>.) (2010) Nueva historia económica en Colombia, Taurus Historia, </a:t>
            </a:r>
            <a:r>
              <a:rPr lang="es-CO" dirty="0" err="1"/>
              <a:t>Bogota</a:t>
            </a:r>
            <a:r>
              <a:rPr lang="es-C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9386355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í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í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245</Words>
  <Application>Microsoft Office PowerPoint</Application>
  <PresentationFormat>Panorámica</PresentationFormat>
  <Paragraphs>36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Trebuchet MS</vt:lpstr>
      <vt:lpstr>Berlín</vt:lpstr>
      <vt:lpstr>La política monetaria del siglo XX</vt:lpstr>
      <vt:lpstr>El banco de la república </vt:lpstr>
      <vt:lpstr>El banco de la república y el sistema financiero en los años 1929 - 1991</vt:lpstr>
      <vt:lpstr>Hitos de desarrollo del sistema financiero: </vt:lpstr>
      <vt:lpstr>Países del sudeste asiático</vt:lpstr>
      <vt:lpstr>La refundación de la independencia del banco de la República.</vt:lpstr>
      <vt:lpstr>Bibliografia: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política monetaria del siglo XX</dc:title>
  <dc:creator>Fado Gonzalez</dc:creator>
  <cp:lastModifiedBy>Fado Gonzalez</cp:lastModifiedBy>
  <cp:revision>4</cp:revision>
  <dcterms:created xsi:type="dcterms:W3CDTF">2019-05-31T02:31:30Z</dcterms:created>
  <dcterms:modified xsi:type="dcterms:W3CDTF">2019-05-31T02:56:47Z</dcterms:modified>
</cp:coreProperties>
</file>